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7" r:id="rId2"/>
    <p:sldId id="268" r:id="rId3"/>
    <p:sldId id="303" r:id="rId4"/>
    <p:sldId id="304" r:id="rId5"/>
    <p:sldId id="305" r:id="rId6"/>
    <p:sldId id="302" r:id="rId7"/>
    <p:sldId id="271" r:id="rId8"/>
    <p:sldId id="272" r:id="rId9"/>
    <p:sldId id="276" r:id="rId10"/>
    <p:sldId id="277" r:id="rId11"/>
    <p:sldId id="282" r:id="rId12"/>
    <p:sldId id="306" r:id="rId13"/>
    <p:sldId id="307" r:id="rId14"/>
    <p:sldId id="308" r:id="rId15"/>
    <p:sldId id="309" r:id="rId16"/>
    <p:sldId id="288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9A7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5" autoAdjust="0"/>
    <p:restoredTop sz="92563" autoAdjust="0"/>
  </p:normalViewPr>
  <p:slideViewPr>
    <p:cSldViewPr snapToGrid="0">
      <p:cViewPr varScale="1">
        <p:scale>
          <a:sx n="105" d="100"/>
          <a:sy n="105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1896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5FE707EC-3169-465A-98A6-D575DCB6C949}" type="datetimeFigureOut">
              <a:rPr lang="en-US"/>
              <a:pPr>
                <a:defRPr/>
              </a:pPr>
              <a:t>4/15/2009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7A8D959-5907-4351-A0D9-11FDC3088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A8D959-5907-4351-A0D9-11FDC3088A9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84DEAA-1339-4678-8447-D71577C5572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pic>
        <p:nvPicPr>
          <p:cNvPr id="69635" name="Picture 4"/>
          <p:cNvPicPr>
            <a:picLocks noGrp="1" noRot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 bwMode="auto">
          <a:ln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A8D959-5907-4351-A0D9-11FDC3088A9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defRPr/>
            </a:pPr>
            <a:fld id="{1793A833-DB0A-48BC-8905-6F4D287A34EE}" type="slidenum">
              <a:rPr lang="en-US" sz="1300">
                <a:latin typeface="+mn-lt"/>
              </a:rPr>
              <a:pPr algn="r">
                <a:defRPr/>
              </a:pPr>
              <a:t>12</a:t>
            </a:fld>
            <a:endParaRPr lang="en-US" sz="1300">
              <a:latin typeface="+mn-lt"/>
            </a:endParaRPr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pic>
        <p:nvPicPr>
          <p:cNvPr id="72707" name="Picture 4"/>
          <p:cNvPicPr>
            <a:picLocks noGrp="1" noRot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 bwMode="auto">
          <a:ln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defRPr/>
            </a:pPr>
            <a:fld id="{EF870BEC-96BF-4381-81DB-8E77FC5FFFAF}" type="slidenum">
              <a:rPr lang="en-US" sz="1300">
                <a:latin typeface="+mn-lt"/>
              </a:rPr>
              <a:pPr algn="r">
                <a:defRPr/>
              </a:pPr>
              <a:t>13</a:t>
            </a:fld>
            <a:endParaRPr lang="en-US" sz="1300">
              <a:latin typeface="+mn-lt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pic>
        <p:nvPicPr>
          <p:cNvPr id="74755" name="Picture 4"/>
          <p:cNvPicPr>
            <a:picLocks noGrp="1" noRot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 bwMode="auto">
          <a:ln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defRPr/>
            </a:pPr>
            <a:fld id="{F334288A-CEC8-4BFC-B592-CD8A335FE1AD}" type="slidenum">
              <a:rPr lang="en-US" sz="1300">
                <a:latin typeface="+mn-lt"/>
              </a:rPr>
              <a:pPr algn="r">
                <a:defRPr/>
              </a:pPr>
              <a:t>14</a:t>
            </a:fld>
            <a:endParaRPr lang="en-US" sz="1300">
              <a:latin typeface="+mn-lt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pic>
        <p:nvPicPr>
          <p:cNvPr id="76803" name="Picture 4"/>
          <p:cNvPicPr>
            <a:picLocks noGrp="1" noRot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 bwMode="auto">
          <a:ln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defRPr/>
            </a:pPr>
            <a:fld id="{7A8EABF1-FE1A-4B49-B77B-22C5AECF5BF6}" type="slidenum">
              <a:rPr lang="en-US" sz="1300">
                <a:latin typeface="+mn-lt"/>
              </a:rPr>
              <a:pPr algn="r">
                <a:defRPr/>
              </a:pPr>
              <a:t>15</a:t>
            </a:fld>
            <a:endParaRPr lang="en-US" sz="1300">
              <a:latin typeface="+mn-lt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pic>
        <p:nvPicPr>
          <p:cNvPr id="78851" name="Picture 4"/>
          <p:cNvPicPr>
            <a:picLocks noGrp="1" noRot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 bwMode="auto">
          <a:ln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50B47E-77FE-4F10-BBAD-32C8B9D4C6B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mtClean="0">
                <a:latin typeface="SimSun"/>
                <a:cs typeface="新細明體"/>
              </a:rPr>
              <a:t>	</a:t>
            </a:r>
            <a:r>
              <a:rPr lang="en-US" altLang="zh-TW" smtClean="0">
                <a:latin typeface="Times New Roman" pitchFamily="18" charset="0"/>
                <a:cs typeface="新細明體"/>
              </a:rPr>
              <a:t>1990-1994</a:t>
            </a:r>
            <a:r>
              <a:rPr lang="en-US" altLang="zh-TW" smtClean="0">
                <a:latin typeface="SimSun"/>
                <a:cs typeface="新細明體"/>
              </a:rPr>
              <a:t>	</a:t>
            </a:r>
            <a:r>
              <a:rPr lang="en-US" altLang="zh-TW" smtClean="0">
                <a:latin typeface="Times New Roman" pitchFamily="18" charset="0"/>
                <a:cs typeface="新細明體"/>
              </a:rPr>
              <a:t>1991-1994	1990	Calculated Chi-Square	Critical chi-square value at 95% confidence interval	</a:t>
            </a:r>
            <a:endParaRPr lang="en-US" altLang="zh-TW" smtClean="0">
              <a:latin typeface="SimSun"/>
              <a:cs typeface="新細明體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zh-TW" smtClean="0">
                <a:latin typeface="Times New Roman" pitchFamily="18" charset="0"/>
                <a:cs typeface="新細明體"/>
              </a:rPr>
              <a:t>No of Obs.	1375		825		550		</a:t>
            </a:r>
            <a:r>
              <a:rPr lang="en-US" altLang="zh-TW" smtClean="0">
                <a:latin typeface="SimSun"/>
                <a:cs typeface="新細明體"/>
              </a:rPr>
              <a:t>chicalc	chi criticial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>
                <a:latin typeface="Times New Roman" pitchFamily="18" charset="0"/>
                <a:cs typeface="新細明體"/>
              </a:rPr>
              <a:t>LL		-21978.74	-13229.76	-8747.01	3.94		12.9	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47871F-60E9-41E6-BC47-B5552B8F44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8000"/>
          </a:xfrm>
          <a:noFill/>
        </p:spPr>
        <p:txBody>
          <a:bodyPr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Mnl,nl,ml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Talk about heteroskadastic issues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Ordered versus non-ordered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defRPr/>
            </a:pPr>
            <a:fld id="{D2F60C5D-667D-47B0-98F3-12D3B6C23738}" type="slidenum">
              <a:rPr lang="en-US" sz="1300">
                <a:latin typeface="+mn-lt"/>
              </a:rPr>
              <a:pPr algn="r">
                <a:defRPr/>
              </a:pPr>
              <a:t>3</a:t>
            </a:fld>
            <a:endParaRPr lang="en-US" sz="1300">
              <a:latin typeface="+mn-lt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8000"/>
          </a:xfrm>
          <a:noFill/>
        </p:spPr>
        <p:txBody>
          <a:bodyPr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Mnl,nl,ml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Talk about heteroskadastic issues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Ordered versus non-ordered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defRPr/>
            </a:pPr>
            <a:fld id="{C11DF8D8-32A2-4368-8BDA-D95306AF6539}" type="slidenum">
              <a:rPr lang="en-US" sz="1300">
                <a:latin typeface="+mn-lt"/>
              </a:rPr>
              <a:pPr algn="r">
                <a:defRPr/>
              </a:pPr>
              <a:t>4</a:t>
            </a:fld>
            <a:endParaRPr lang="en-US" sz="1300">
              <a:latin typeface="+mn-lt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8000"/>
          </a:xfrm>
          <a:noFill/>
        </p:spPr>
        <p:txBody>
          <a:bodyPr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Mnl,nl,ml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Talk about heteroskadastic issues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Ordered versus non-ordered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defRPr/>
            </a:pPr>
            <a:fld id="{B2817388-91B6-46AF-BA42-554B9105A5DC}" type="slidenum">
              <a:rPr lang="en-US" sz="1300">
                <a:latin typeface="+mn-lt"/>
              </a:rPr>
              <a:pPr algn="r">
                <a:defRPr/>
              </a:pPr>
              <a:t>5</a:t>
            </a:fld>
            <a:endParaRPr lang="en-US" sz="1300">
              <a:latin typeface="+mn-lt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8000"/>
          </a:xfrm>
          <a:noFill/>
        </p:spPr>
        <p:txBody>
          <a:bodyPr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Mnl,nl,ml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Talk about heteroskadastic issues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Ordered versus non-ordered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>
              <a:defRPr/>
            </a:pPr>
            <a:fld id="{070E9D21-D83D-471B-93C8-3ED8CFD223A5}" type="slidenum">
              <a:rPr lang="en-US" sz="1300">
                <a:latin typeface="+mn-lt"/>
              </a:rPr>
              <a:pPr algn="r">
                <a:defRPr/>
              </a:pPr>
              <a:t>6</a:t>
            </a:fld>
            <a:endParaRPr lang="en-US" sz="1300">
              <a:latin typeface="+mn-lt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8000"/>
          </a:xfrm>
          <a:noFill/>
        </p:spPr>
        <p:txBody>
          <a:bodyPr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Mnl,nl,ml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Talk about heteroskadastic issues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Ordered versus non-ordered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5CF4B0-44A5-4277-BD28-84AD3F37E1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ln/>
        </p:spPr>
        <p:txBody>
          <a:bodyPr lIns="97332" tIns="48667" rIns="97332" bIns="48667"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Parochial Investigations in General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Human Factors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Police Enforcement Activities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Specific Injury Types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Vehicle Types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Specification Bias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Double Pair Comparison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Multi-</a:t>
            </a:r>
            <a:r>
              <a:rPr lang="en-US" dirty="0" err="1" smtClean="0"/>
              <a:t>Variate</a:t>
            </a:r>
            <a:r>
              <a:rPr lang="en-US" dirty="0" smtClean="0"/>
              <a:t> Time Series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Log-Linear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/>
              <a:t>Discriminant</a:t>
            </a:r>
            <a:r>
              <a:rPr lang="en-US" dirty="0" smtClean="0"/>
              <a:t> Analysis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Logistic Regression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Multinomial </a:t>
            </a:r>
            <a:r>
              <a:rPr lang="en-US" dirty="0" err="1" smtClean="0"/>
              <a:t>Logit</a:t>
            </a: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GEV Structures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Nested </a:t>
            </a:r>
            <a:r>
              <a:rPr lang="en-US" dirty="0" err="1" smtClean="0"/>
              <a:t>Logit</a:t>
            </a: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Systems Methods - FIML Evidenced in Demand Research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Safety Research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Did Not Investigate Policy Variables in Severity Context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dirty="0" smtClean="0"/>
              <a:t>Methodologies &amp; Issues in Nested </a:t>
            </a:r>
            <a:r>
              <a:rPr lang="en-US" sz="1000" i="1" dirty="0" err="1" smtClean="0"/>
              <a:t>Logit</a:t>
            </a:r>
            <a:r>
              <a:rPr lang="en-US" sz="1000" i="1" dirty="0" smtClean="0"/>
              <a:t> in Transportation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i="1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/>
              <a:t>These uses have applied a mixed </a:t>
            </a:r>
            <a:r>
              <a:rPr lang="en-US" i="1" dirty="0" err="1" smtClean="0"/>
              <a:t>logit</a:t>
            </a:r>
            <a:r>
              <a:rPr lang="en-US" i="1" dirty="0" smtClean="0"/>
              <a:t> without repeated choice (Ben-</a:t>
            </a:r>
            <a:r>
              <a:rPr lang="en-US" i="1" dirty="0" err="1" smtClean="0"/>
              <a:t>Akiva</a:t>
            </a:r>
            <a:r>
              <a:rPr lang="en-US" i="1" dirty="0" smtClean="0"/>
              <a:t>, Bolduc and Bradley 1993, Ben-</a:t>
            </a:r>
            <a:r>
              <a:rPr lang="en-US" i="1" dirty="0" err="1" smtClean="0"/>
              <a:t>Akiva</a:t>
            </a:r>
            <a:r>
              <a:rPr lang="en-US" i="1" dirty="0" smtClean="0"/>
              <a:t> and Bolduc 1996; Brownstone and Train 1996; and </a:t>
            </a:r>
            <a:r>
              <a:rPr lang="en-US" i="1" dirty="0" err="1" smtClean="0"/>
              <a:t>Bhat</a:t>
            </a:r>
            <a:r>
              <a:rPr lang="en-US" i="1" dirty="0" smtClean="0"/>
              <a:t> 1998). A number of authors have determined choice probabilities by integration of the </a:t>
            </a:r>
            <a:r>
              <a:rPr lang="en-US" i="1" dirty="0" err="1" smtClean="0"/>
              <a:t>logit</a:t>
            </a:r>
            <a:r>
              <a:rPr lang="en-US" i="1" dirty="0" smtClean="0"/>
              <a:t> function over the unobserved terms (see </a:t>
            </a:r>
            <a:r>
              <a:rPr lang="en-US" i="1" dirty="0" err="1" smtClean="0"/>
              <a:t>Boduc</a:t>
            </a:r>
            <a:r>
              <a:rPr lang="en-US" i="1" dirty="0" smtClean="0"/>
              <a:t>, Fortin and Fournier 1993; </a:t>
            </a:r>
            <a:r>
              <a:rPr lang="en-US" i="1" dirty="0" err="1" smtClean="0"/>
              <a:t>Berkovec</a:t>
            </a:r>
            <a:r>
              <a:rPr lang="en-US" i="1" dirty="0" smtClean="0"/>
              <a:t> and Stern 1991; and Train, McFadden, and </a:t>
            </a:r>
            <a:r>
              <a:rPr lang="en-US" i="1" dirty="0" err="1" smtClean="0"/>
              <a:t>Goett</a:t>
            </a:r>
            <a:r>
              <a:rPr lang="en-US" i="1" dirty="0" smtClean="0"/>
              <a:t> 1987). In these studies they allowed the unobserved terms to differ from the random parameters of the observed attributes.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i="1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 smtClean="0"/>
              <a:t>Relatively recent research conducted by </a:t>
            </a:r>
            <a:r>
              <a:rPr lang="en-US" i="1" dirty="0" err="1" smtClean="0"/>
              <a:t>Revelt</a:t>
            </a:r>
            <a:r>
              <a:rPr lang="en-US" i="1" dirty="0" smtClean="0"/>
              <a:t> and Train (1997), Train (1999), Brownstone and Train (1999), McFadden and Train (2000), </a:t>
            </a:r>
            <a:r>
              <a:rPr lang="en-US" i="1" dirty="0" err="1" smtClean="0"/>
              <a:t>Bhat</a:t>
            </a:r>
            <a:r>
              <a:rPr lang="en-US" i="1" dirty="0" smtClean="0"/>
              <a:t> (2001), has demonstrated the effectiveness of a methodological approach that can explicitly account for the variations (from one roadway segment to the next) in the effects that variables have on injury-severity proportions – the mixed </a:t>
            </a:r>
            <a:r>
              <a:rPr lang="en-US" i="1" dirty="0" err="1" smtClean="0"/>
              <a:t>logit</a:t>
            </a:r>
            <a:r>
              <a:rPr lang="en-US" i="1" dirty="0" smtClean="0"/>
              <a:t> model (also referred to as the random parameters </a:t>
            </a:r>
            <a:r>
              <a:rPr lang="en-US" i="1" dirty="0" err="1" smtClean="0"/>
              <a:t>logit</a:t>
            </a:r>
            <a:r>
              <a:rPr lang="en-US" i="1" dirty="0" smtClean="0"/>
              <a:t> model).</a:t>
            </a:r>
          </a:p>
        </p:txBody>
      </p:sp>
      <p:sp>
        <p:nvSpPr>
          <p:cNvPr id="634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F313AE-C661-4F3D-9D2F-D37A0CB881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 i="1">
                <a:latin typeface="Times New Roman" pitchFamily="18" charset="0"/>
              </a:rPr>
              <a:t>5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55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81550" cy="3586163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5545" name="Rectangle 10"/>
          <p:cNvSpPr>
            <a:spLocks noChangeArrowheads="1"/>
          </p:cNvSpPr>
          <p:nvPr/>
        </p:nvSpPr>
        <p:spPr bwMode="auto">
          <a:xfrm>
            <a:off x="-6172200" y="5130800"/>
            <a:ext cx="195262" cy="3746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661" tIns="48331" rIns="96661" bIns="48331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5546" name="Rectangle 11"/>
          <p:cNvSpPr>
            <a:spLocks noChangeArrowheads="1"/>
          </p:cNvSpPr>
          <p:nvPr/>
        </p:nvSpPr>
        <p:spPr bwMode="auto">
          <a:xfrm>
            <a:off x="312738" y="7885113"/>
            <a:ext cx="6588125" cy="149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ctr">
            <a:spAutoFit/>
          </a:bodyPr>
          <a:lstStyle/>
          <a:p>
            <a:pPr algn="just">
              <a:tabLst>
                <a:tab pos="125413" algn="l"/>
              </a:tabLst>
            </a:pPr>
            <a:r>
              <a:rPr lang="en-US" sz="1300" baseline="30000">
                <a:latin typeface="Times"/>
                <a:cs typeface="Times New Roman" pitchFamily="18" charset="0"/>
              </a:rPr>
              <a:t>[1]</a:t>
            </a:r>
            <a:r>
              <a:rPr lang="en-US" sz="1300">
                <a:latin typeface="Times"/>
                <a:cs typeface="Times New Roman" pitchFamily="18" charset="0"/>
              </a:rPr>
              <a:t> For a statistical model of the likelihood of an accident occurring, the reader is referred to our earlier work on accident frequencies (Milton and Mannering 1996; Shankar, Milton and Mannering 1997; Shankar, Albin, Milton and Nebergall 2003). </a:t>
            </a:r>
            <a:endParaRPr lang="en-US" sz="1300">
              <a:latin typeface="Calibri" pitchFamily="34" charset="0"/>
            </a:endParaRPr>
          </a:p>
          <a:p>
            <a:pPr algn="just" eaLnBrk="0" hangingPunct="0">
              <a:tabLst>
                <a:tab pos="125413" algn="l"/>
              </a:tabLst>
            </a:pPr>
            <a:r>
              <a:rPr lang="en-US" sz="1300" baseline="30000">
                <a:latin typeface="Times"/>
                <a:cs typeface="Times New Roman" pitchFamily="18" charset="0"/>
              </a:rPr>
              <a:t>[2]</a:t>
            </a:r>
            <a:r>
              <a:rPr lang="en-US" sz="1300">
                <a:latin typeface="Times"/>
                <a:cs typeface="Times New Roman" pitchFamily="18" charset="0"/>
              </a:rPr>
              <a:t> This differs from the Shankar, Mannering and Barfield model in which four discrete severity categories were evaluated because insufficient fatality data was available to draw reasonable conclusions.</a:t>
            </a:r>
            <a:endParaRPr lang="en-US" sz="1300">
              <a:latin typeface="Calibri" pitchFamily="34" charset="0"/>
            </a:endParaRPr>
          </a:p>
          <a:p>
            <a:pPr algn="just" eaLnBrk="0" hangingPunct="0">
              <a:tabLst>
                <a:tab pos="125413" algn="l"/>
              </a:tabLst>
            </a:pPr>
            <a:r>
              <a:rPr lang="en-US" sz="1300" baseline="30000">
                <a:latin typeface="Times"/>
                <a:cs typeface="Times New Roman" pitchFamily="18" charset="0"/>
              </a:rPr>
              <a:t>[3]</a:t>
            </a:r>
            <a:r>
              <a:rPr lang="en-US" sz="1300">
                <a:latin typeface="Times"/>
                <a:cs typeface="Times New Roman" pitchFamily="18" charset="0"/>
              </a:rPr>
              <a:t> For the remainder of the document severity refers to the most severe consequence.</a:t>
            </a:r>
            <a:endParaRPr lang="en-US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22B714-E03B-47F2-BC72-00CF306678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pic>
        <p:nvPicPr>
          <p:cNvPr id="67587" name="Picture 4"/>
          <p:cNvPicPr>
            <a:picLocks noGrp="1" noRot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 bwMode="auto">
          <a:ln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8F921-62FF-42C3-A45D-C02F79D04CA0}" type="datetimeFigureOut">
              <a:rPr lang="en-US"/>
              <a:pPr>
                <a:defRPr/>
              </a:pPr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6788D-793B-4FB7-8B82-C4957A105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C2F2F-972F-408F-9590-5CEA772AEF78}" type="datetimeFigureOut">
              <a:rPr lang="en-US"/>
              <a:pPr>
                <a:defRPr/>
              </a:pPr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32DF4-5A59-40F9-931C-F901B3B4F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9720E-A2AB-43F1-8719-F96B46650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98DC5-C439-4DE7-9665-FE864FF9F1CA}" type="datetimeFigureOut">
              <a:rPr lang="en-US"/>
              <a:pPr>
                <a:defRPr/>
              </a:pPr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19441-4AC7-451A-9EED-3EDAEE77A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B9170-4BC1-4148-9A9E-EEF505EB3FC7}" type="datetimeFigureOut">
              <a:rPr lang="en-US"/>
              <a:pPr>
                <a:defRPr/>
              </a:pPr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1D4DF-A3A1-472D-8A7B-91788F295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B2CA5-55D3-4917-A768-52F2ED2F07BA}" type="datetimeFigureOut">
              <a:rPr lang="en-US"/>
              <a:pPr>
                <a:defRPr/>
              </a:pPr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11AB6-96FE-4027-894C-1162CAF44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0FB85-02AC-4B71-8699-37CFF4F2C682}" type="datetimeFigureOut">
              <a:rPr lang="en-US"/>
              <a:pPr>
                <a:defRPr/>
              </a:pPr>
              <a:t>4/15/2009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370FB-2015-4631-B996-DEF757B5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8A66C-0310-48ED-9F13-A0B59DFF83A8}" type="datetimeFigureOut">
              <a:rPr lang="en-US"/>
              <a:pPr>
                <a:defRPr/>
              </a:pPr>
              <a:t>4/15/2009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B21F8-5C60-4AB8-A0B3-A3E5CF5E6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30B56-3F11-48EA-9C62-4EF25260EA70}" type="datetimeFigureOut">
              <a:rPr lang="en-US"/>
              <a:pPr>
                <a:defRPr/>
              </a:pPr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3F9D8-FE1B-45BB-BEF0-575D5ECDA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6A6-BF01-45DD-B89F-73772093375B}" type="datetimeFigureOut">
              <a:rPr lang="en-US"/>
              <a:pPr>
                <a:defRPr/>
              </a:pPr>
              <a:t>4/15/2009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82873-C840-40C6-82FB-69C63C8D9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D09BE-FCEE-403F-8C2B-8D10EE838AF7}" type="datetimeFigureOut">
              <a:rPr lang="en-US"/>
              <a:pPr>
                <a:defRPr/>
              </a:pPr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A9A1A-070F-4440-95D4-74698AA02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DCA27A-3EBF-4880-9CEB-421D4F87334E}" type="datetimeFigureOut">
              <a:rPr lang="en-US"/>
              <a:pPr>
                <a:defRPr/>
              </a:pPr>
              <a:t>4/15/2009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713" y="6356350"/>
            <a:ext cx="4608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TRB08 - Road Safety Analysis: Thinking Outside the Box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DA9604-E6C3-47C4-BCAF-B276D1E78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9CD74-42DD-49E1-815A-C6BE99DCF665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4625" y="998538"/>
            <a:ext cx="8769350" cy="1470025"/>
          </a:xfrm>
        </p:spPr>
        <p:txBody>
          <a:bodyPr/>
          <a:lstStyle/>
          <a:p>
            <a:pPr eaLnBrk="1" hangingPunct="1"/>
            <a:r>
              <a:rPr lang="en-US" b="1" dirty="0" err="1" smtClean="0"/>
              <a:t>Tobit</a:t>
            </a:r>
            <a:r>
              <a:rPr lang="en-US" b="1" dirty="0" smtClean="0"/>
              <a:t> Analysis of Vehicle Accident Rates on Interstate Highways</a:t>
            </a:r>
            <a:r>
              <a:rPr lang="en-US" dirty="0" smtClean="0"/>
              <a:t> </a:t>
            </a: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256088"/>
            <a:ext cx="9144000" cy="828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tx1"/>
                </a:solidFill>
              </a:rPr>
              <a:t>Panagiotis Ch. Anastasopoulos, Andrew Tarko, and Fred Mannering </a:t>
            </a:r>
            <a:br>
              <a:rPr lang="en-US" sz="2400" smtClean="0">
                <a:solidFill>
                  <a:schemeClr val="tx1"/>
                </a:solidFill>
              </a:rPr>
            </a:br>
            <a:endParaRPr lang="en-US" sz="2400" smtClean="0">
              <a:solidFill>
                <a:schemeClr val="tx1"/>
              </a:solidFill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438150" y="2979738"/>
            <a:ext cx="87058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sz="2000" i="1">
              <a:latin typeface="Calibri" pitchFamily="34" charset="0"/>
            </a:endParaRPr>
          </a:p>
        </p:txBody>
      </p:sp>
      <p:pic>
        <p:nvPicPr>
          <p:cNvPr id="1434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7038" y="5943600"/>
            <a:ext cx="22447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3"/>
          <p:cNvSpPr>
            <a:spLocks noGrp="1" noChangeArrowheads="1"/>
          </p:cNvSpPr>
          <p:nvPr>
            <p:ph type="title"/>
          </p:nvPr>
        </p:nvSpPr>
        <p:spPr>
          <a:xfrm>
            <a:off x="530225" y="290513"/>
            <a:ext cx="7962900" cy="1143000"/>
          </a:xfrm>
        </p:spPr>
        <p:txBody>
          <a:bodyPr/>
          <a:lstStyle/>
          <a:p>
            <a:pPr algn="l" eaLnBrk="1" hangingPunct="1"/>
            <a:r>
              <a:rPr lang="en-US" b="1" smtClean="0"/>
              <a:t>Dependent variable:</a:t>
            </a:r>
          </a:p>
        </p:txBody>
      </p:sp>
      <p:sp>
        <p:nvSpPr>
          <p:cNvPr id="2970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3700" y="3384550"/>
            <a:ext cx="8229600" cy="31765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i="1" smtClean="0"/>
              <a:t>Accident Rate</a:t>
            </a:r>
            <a:r>
              <a:rPr lang="en-US" i="1" baseline="-25000" smtClean="0"/>
              <a:t>i</a:t>
            </a:r>
            <a:r>
              <a:rPr lang="en-US" smtClean="0"/>
              <a:t> is the number of accidents per 100-million VMT on roadway segment </a:t>
            </a:r>
            <a:r>
              <a:rPr lang="en-US" i="1" smtClean="0"/>
              <a:t>i</a:t>
            </a:r>
            <a:r>
              <a:rPr lang="en-US" smtClean="0"/>
              <a:t>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Year</a:t>
            </a:r>
            <a:r>
              <a:rPr lang="en-US" smtClean="0"/>
              <a:t> denotes the year (from 1 to 5 representing 1995 to 1999),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Accidents</a:t>
            </a:r>
            <a:r>
              <a:rPr lang="en-US" i="1" baseline="-25000" smtClean="0"/>
              <a:t>Year,i</a:t>
            </a:r>
            <a:r>
              <a:rPr lang="en-US" smtClean="0"/>
              <a:t> is the number of accidents,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AADT</a:t>
            </a:r>
            <a:r>
              <a:rPr lang="en-US" i="1" baseline="-25000" smtClean="0"/>
              <a:t>Year,i</a:t>
            </a:r>
            <a:r>
              <a:rPr lang="en-US" smtClean="0"/>
              <a:t> the average annual daily traffic,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/>
              <a:t>L</a:t>
            </a:r>
            <a:r>
              <a:rPr lang="en-US" i="1" baseline="-25000" smtClean="0"/>
              <a:t>i</a:t>
            </a:r>
            <a:r>
              <a:rPr lang="en-US" smtClean="0"/>
              <a:t> the length of roadway segment </a:t>
            </a:r>
            <a:r>
              <a:rPr lang="en-US" i="1" smtClean="0"/>
              <a:t>i</a:t>
            </a:r>
            <a:r>
              <a:rPr lang="en-US" smtClean="0"/>
              <a:t>. </a:t>
            </a:r>
          </a:p>
        </p:txBody>
      </p:sp>
      <p:sp>
        <p:nvSpPr>
          <p:cNvPr id="29706" name="Slide Number Placeholder 5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D1C67D88-966F-4891-AD22-1839CAAEFFDE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10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970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833438" y="1341438"/>
          <a:ext cx="7366000" cy="1457325"/>
        </p:xfrm>
        <a:graphic>
          <a:graphicData uri="http://schemas.openxmlformats.org/presentationml/2006/ole">
            <p:oleObj spid="_x0000_s29703" name="Equation" r:id="rId4" imgW="3606800" imgH="71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7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Findings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sp>
        <p:nvSpPr>
          <p:cNvPr id="70659" name="Slide Number Placeholder 5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BD61D3B-8CE2-477A-8E66-C80B75090A81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11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0225" y="290513"/>
            <a:ext cx="7962900" cy="1143000"/>
          </a:xfrm>
        </p:spPr>
        <p:txBody>
          <a:bodyPr/>
          <a:lstStyle/>
          <a:p>
            <a:pPr algn="l" eaLnBrk="1" hangingPunct="1"/>
            <a:r>
              <a:rPr lang="en-US" b="1" smtClean="0"/>
              <a:t>Pavement Characteristics:</a:t>
            </a:r>
          </a:p>
        </p:txBody>
      </p:sp>
      <p:sp>
        <p:nvSpPr>
          <p:cNvPr id="7168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11163" y="1230313"/>
            <a:ext cx="8229600" cy="4895850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r>
              <a:rPr lang="en-US" sz="2400" dirty="0" smtClean="0"/>
              <a:t>(-) High-friction indicator variable </a:t>
            </a:r>
            <a:br>
              <a:rPr lang="en-US" sz="2400" dirty="0" smtClean="0"/>
            </a:br>
            <a:r>
              <a:rPr lang="en-US" sz="2400" dirty="0" smtClean="0"/>
              <a:t>(1 if all 5-year friction readings are 40 or higher, 0 otherwise), 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dirty="0" smtClean="0"/>
              <a:t>(-) Smooth pavement indicator variable </a:t>
            </a:r>
            <a:br>
              <a:rPr lang="en-US" sz="2400" dirty="0" smtClean="0"/>
            </a:br>
            <a:r>
              <a:rPr lang="en-US" sz="2400" dirty="0" smtClean="0"/>
              <a:t>(1 if 5-year IRI readings are below 75, 0 otherwise), 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dirty="0" smtClean="0"/>
              <a:t>(-) Excellent rutting indicator variable, </a:t>
            </a:r>
            <a:br>
              <a:rPr lang="en-US" sz="2400" dirty="0" smtClean="0"/>
            </a:br>
            <a:r>
              <a:rPr lang="en-US" sz="2400" dirty="0" smtClean="0"/>
              <a:t>(1 if all 5-year rutting readings are below 0.12 inches, 0 otherwise) , 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dirty="0" smtClean="0"/>
              <a:t>(-) Good rutting indicator variable (1 if all 5-year average rutting readings are below 0.2 inches, 0 otherwise) , </a:t>
            </a:r>
          </a:p>
          <a:p>
            <a:pPr lvl="1" eaLnBrk="1" hangingPunct="1">
              <a:buFont typeface="Arial" charset="0"/>
              <a:buNone/>
            </a:pPr>
            <a:r>
              <a:rPr lang="en-US" sz="2400" dirty="0" smtClean="0"/>
              <a:t>(+) </a:t>
            </a:r>
            <a:r>
              <a:rPr lang="en-US" sz="2400" dirty="0" smtClean="0"/>
              <a:t>Average PCR indicator (1 </a:t>
            </a:r>
            <a:r>
              <a:rPr lang="en-US" sz="2400" dirty="0" smtClean="0"/>
              <a:t>if </a:t>
            </a:r>
            <a:r>
              <a:rPr lang="en-US" sz="2400" dirty="0" smtClean="0"/>
              <a:t>greater than 95, </a:t>
            </a:r>
            <a:r>
              <a:rPr lang="en-US" sz="2400" dirty="0" smtClean="0"/>
              <a:t>0 otherwise) </a:t>
            </a:r>
          </a:p>
        </p:txBody>
      </p:sp>
      <p:sp>
        <p:nvSpPr>
          <p:cNvPr id="71683" name="Slide Number Placeholder 5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2A04531-8FC2-48B6-95CE-D8B64ADC4871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12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168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0225" y="290513"/>
            <a:ext cx="7962900" cy="1143000"/>
          </a:xfrm>
        </p:spPr>
        <p:txBody>
          <a:bodyPr/>
          <a:lstStyle/>
          <a:p>
            <a:pPr algn="l" eaLnBrk="1" hangingPunct="1"/>
            <a:r>
              <a:rPr lang="en-US" b="1" smtClean="0"/>
              <a:t>Geometric Characteristics:</a:t>
            </a:r>
          </a:p>
        </p:txBody>
      </p:sp>
      <p:sp>
        <p:nvSpPr>
          <p:cNvPr id="73730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84175" y="1547813"/>
            <a:ext cx="8229600" cy="4895850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r>
              <a:rPr lang="en-US" smtClean="0"/>
              <a:t>(-) Median width indicator variable </a:t>
            </a:r>
            <a:br>
              <a:rPr lang="en-US" smtClean="0"/>
            </a:br>
            <a:r>
              <a:rPr lang="en-US" smtClean="0"/>
              <a:t>(1 if greater than 74 feet, 0 otherwise), 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(-) Median barrier presence indicator variable </a:t>
            </a:r>
            <a:br>
              <a:rPr lang="en-US" smtClean="0"/>
            </a:br>
            <a:r>
              <a:rPr lang="en-US" smtClean="0"/>
              <a:t>(1 if present, 0 otherwise), 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(-) Inside shoulder width indicator variable </a:t>
            </a:r>
            <a:br>
              <a:rPr lang="en-US" smtClean="0"/>
            </a:br>
            <a:r>
              <a:rPr lang="en-US" smtClean="0"/>
              <a:t>(1 if 5 feet or greater, 0 otherwise) , 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(-) Outside shoulder width (in feet), 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(-) Number of bridges (per road section) </a:t>
            </a:r>
          </a:p>
          <a:p>
            <a:pPr lvl="1"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73731" name="Slide Number Placeholder 5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FA85715-9505-4CB1-90E4-5C21B338222E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13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373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0225" y="290513"/>
            <a:ext cx="7962900" cy="1143000"/>
          </a:xfrm>
        </p:spPr>
        <p:txBody>
          <a:bodyPr/>
          <a:lstStyle/>
          <a:p>
            <a:pPr algn="l" eaLnBrk="1" hangingPunct="1"/>
            <a:r>
              <a:rPr lang="en-US" b="1" smtClean="0"/>
              <a:t>Geometric Characteristics (cont.):</a:t>
            </a:r>
          </a:p>
        </p:txBody>
      </p:sp>
      <p:sp>
        <p:nvSpPr>
          <p:cNvPr id="7577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11163" y="1592263"/>
            <a:ext cx="8229600" cy="48958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(-) Rumble strips indicator variable </a:t>
            </a:r>
            <a:br>
              <a:rPr lang="en-US" smtClean="0"/>
            </a:br>
            <a:r>
              <a:rPr lang="en-US" smtClean="0"/>
              <a:t>(1 if both inside and outside rumble strips are present, 0 otherwise)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(-) Number of vertical curves per mile,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(+) Ratio of the vertical curve length over</a:t>
            </a:r>
            <a:br>
              <a:rPr lang="en-US" smtClean="0"/>
            </a:br>
            <a:r>
              <a:rPr lang="en-US" smtClean="0"/>
              <a:t>the road section length (in tenths),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(-) Horizontal curve's degree curvature indicator variable (1 if average degrees per road section is greater than 2.1, 0 otherwise) , 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(+) Number of ramps in the driving direction per lane-mile. </a:t>
            </a:r>
          </a:p>
        </p:txBody>
      </p:sp>
      <p:sp>
        <p:nvSpPr>
          <p:cNvPr id="75779" name="Slide Number Placeholder 5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83514AD-6282-4E3B-84B4-9BE91A9081EA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14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578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0225" y="290513"/>
            <a:ext cx="7962900" cy="1143000"/>
          </a:xfrm>
        </p:spPr>
        <p:txBody>
          <a:bodyPr/>
          <a:lstStyle/>
          <a:p>
            <a:pPr algn="l" eaLnBrk="1" hangingPunct="1"/>
            <a:r>
              <a:rPr lang="en-US" b="1" smtClean="0"/>
              <a:t>Traffic Characteristics:</a:t>
            </a:r>
          </a:p>
        </p:txBody>
      </p:sp>
      <p:sp>
        <p:nvSpPr>
          <p:cNvPr id="7782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11163" y="1592263"/>
            <a:ext cx="8229600" cy="4895850"/>
          </a:xfrm>
        </p:spPr>
        <p:txBody>
          <a:bodyPr/>
          <a:lstStyle/>
          <a:p>
            <a:pPr lvl="1" eaLnBrk="1" hangingPunct="1">
              <a:buFont typeface="Arial" charset="0"/>
              <a:buNone/>
            </a:pPr>
            <a:r>
              <a:rPr lang="en-US" smtClean="0"/>
              <a:t>(-) AADT of passenger cars (in 1,000 vehicles per day), 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(-) Average daily percent of combination trucks. </a:t>
            </a:r>
          </a:p>
        </p:txBody>
      </p:sp>
      <p:sp>
        <p:nvSpPr>
          <p:cNvPr id="77827" name="Slide Number Placeholder 5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0FE1306-4119-453B-9314-8C4140D5D5D4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15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78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/>
              <a:t>Summary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75625" cy="5257800"/>
          </a:xfrm>
        </p:spPr>
        <p:txBody>
          <a:bodyPr/>
          <a:lstStyle/>
          <a:p>
            <a:pPr eaLnBrk="1" hangingPunct="1"/>
            <a:r>
              <a:rPr lang="en-US" sz="2800" smtClean="0"/>
              <a:t>Tobit regression is a plausible method for accident-rate analysis analysis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Approach provides an intuitive interpretation of accident rate data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Tobit models avoid the theoretical problems that some have with zero-inflated models</a:t>
            </a:r>
          </a:p>
          <a:p>
            <a:pPr lvl="2" eaLnBrk="1" hangingPunct="1"/>
            <a:endParaRPr lang="en-US" sz="2000" smtClean="0"/>
          </a:p>
        </p:txBody>
      </p:sp>
      <p:sp>
        <p:nvSpPr>
          <p:cNvPr id="79875" name="Slide Number Placeholder 5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2FAECE4-75B6-4B49-86B7-3884E5EFE5CF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16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71537"/>
          </a:xfrm>
        </p:spPr>
        <p:txBody>
          <a:bodyPr lIns="92075" tIns="46038" rIns="92075" bIns="46038"/>
          <a:lstStyle/>
          <a:p>
            <a:pPr algn="l" eaLnBrk="1" hangingPunct="1"/>
            <a:r>
              <a:rPr lang="en-US" b="1" dirty="0" smtClean="0"/>
              <a:t>Accident Frequency Modeling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98588"/>
            <a:ext cx="8229600" cy="5094287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Number of accidents on a roadway segment per some unit time.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As a function of roadway geometrics, traffic and weather conditions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Has been modeled with: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Poisson regression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Negative Binomial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Zero-inflated Poisson and Negative Binomial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Random Parameters Negative Binomial</a:t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609600" y="650875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mtClean="0">
              <a:solidFill>
                <a:srgbClr val="898989"/>
              </a:solidFill>
            </a:endParaRPr>
          </a:p>
        </p:txBody>
      </p:sp>
      <p:sp>
        <p:nvSpPr>
          <p:cNvPr id="15364" name="Slide Number Placeholder 5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B2AF70B-3A65-4556-9B59-D17C4F8638E8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2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algn="l" eaLnBrk="1" hangingPunct="1"/>
            <a:r>
              <a:rPr lang="en-US" b="1" smtClean="0"/>
              <a:t>Consider a different approach: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60538"/>
            <a:ext cx="8229600" cy="4732337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Instead of looking at “frequency” of accidents, consider accident rates (accidents per 100 million VMT)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Advantages: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Accidents per 100 million VMT is a commonly reported statistic in government reports and the popular press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Provides an intuitive appeals for interpretation of results </a:t>
            </a:r>
          </a:p>
        </p:txBody>
      </p:sp>
      <p:sp>
        <p:nvSpPr>
          <p:cNvPr id="17411" name="Date Placeholder 3"/>
          <p:cNvSpPr txBox="1">
            <a:spLocks noGrp="1"/>
          </p:cNvSpPr>
          <p:nvPr/>
        </p:nvSpPr>
        <p:spPr bwMode="auto">
          <a:xfrm>
            <a:off x="609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7412" name="Slide Number Placeholder 5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69359AB3-6AAB-46D2-9305-DF028A4DCAE9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3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44550"/>
            <a:ext cx="7939088" cy="573088"/>
          </a:xfrm>
        </p:spPr>
        <p:txBody>
          <a:bodyPr lIns="92075" tIns="46038" rIns="92075" bIns="46038"/>
          <a:lstStyle/>
          <a:p>
            <a:pPr algn="l" eaLnBrk="1" hangingPunct="1"/>
            <a:r>
              <a:rPr lang="en-US" b="1" dirty="0" smtClean="0"/>
              <a:t>Problems with an accident rate approach: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9263" y="2125663"/>
            <a:ext cx="8229600" cy="4732337"/>
          </a:xfrm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Variable is now continuous and “censored” (many roadway segments will have zero observed accidents in a specified time period)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OLS regression is thus not appropriate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Option: </a:t>
            </a:r>
            <a:r>
              <a:rPr lang="en-US" dirty="0" err="1" smtClean="0"/>
              <a:t>Tobit</a:t>
            </a:r>
            <a:r>
              <a:rPr lang="en-US" dirty="0" smtClean="0"/>
              <a:t> model</a:t>
            </a:r>
          </a:p>
        </p:txBody>
      </p:sp>
      <p:sp>
        <p:nvSpPr>
          <p:cNvPr id="19459" name="Date Placeholder 3"/>
          <p:cNvSpPr txBox="1">
            <a:spLocks noGrp="1"/>
          </p:cNvSpPr>
          <p:nvPr/>
        </p:nvSpPr>
        <p:spPr bwMode="auto">
          <a:xfrm>
            <a:off x="609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60" name="Slide Number Placeholder 5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C2FDE20A-29F5-436C-AABF-143CED66290F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4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algn="l" eaLnBrk="1" hangingPunct="1"/>
            <a:r>
              <a:rPr lang="en-US" b="1" smtClean="0"/>
              <a:t>Censored data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62088"/>
            <a:ext cx="8229600" cy="5030787"/>
          </a:xfrm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Censored data:  Data can be at a lower threshold (left censored), an upper threshold (right censored), or both.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Censored data differ from truncated data –truncated data only have non-limited values </a:t>
            </a:r>
            <a:r>
              <a:rPr lang="en-US" dirty="0" smtClean="0"/>
              <a:t>available </a:t>
            </a:r>
            <a:r>
              <a:rPr lang="en-US" dirty="0" smtClean="0"/>
              <a:t>(censored data provide information on limited data as well). </a:t>
            </a:r>
          </a:p>
        </p:txBody>
      </p:sp>
      <p:sp>
        <p:nvSpPr>
          <p:cNvPr id="62467" name="Date Placeholder 3"/>
          <p:cNvSpPr txBox="1">
            <a:spLocks noGrp="1"/>
          </p:cNvSpPr>
          <p:nvPr/>
        </p:nvSpPr>
        <p:spPr bwMode="auto">
          <a:xfrm>
            <a:off x="609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62468" name="Slide Number Placeholder 5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93B2976-959B-4914-B6C9-2DBD059B7A3C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5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algn="l" eaLnBrk="1" hangingPunct="1"/>
            <a:r>
              <a:rPr lang="en-US" b="1" smtClean="0"/>
              <a:t>Tobit model </a:t>
            </a:r>
            <a:br>
              <a:rPr lang="en-US" b="1" smtClean="0"/>
            </a:br>
            <a:r>
              <a:rPr lang="en-US" b="1" smtClean="0"/>
              <a:t>(James Tobin, 1958) </a:t>
            </a:r>
            <a:r>
              <a:rPr lang="en-US" sz="2400" b="1" smtClean="0"/>
              <a:t>(1981 Nobel Laureate)</a:t>
            </a:r>
          </a:p>
        </p:txBody>
      </p:sp>
      <p:sp>
        <p:nvSpPr>
          <p:cNvPr id="594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71650"/>
            <a:ext cx="7940675" cy="3724275"/>
          </a:xfrm>
        </p:spPr>
        <p:txBody>
          <a:bodyPr lIns="92075" tIns="46038" rIns="92075" bIns="46038"/>
          <a:lstStyle/>
          <a:p>
            <a:r>
              <a:rPr lang="en-US" smtClean="0"/>
              <a:t>The tobit model is expressed (for roadway segment </a:t>
            </a:r>
            <a:r>
              <a:rPr lang="en-US" i="1" smtClean="0"/>
              <a:t>i</a:t>
            </a:r>
            <a:r>
              <a:rPr lang="en-US" smtClean="0"/>
              <a:t>) using a limit of zero (which will be the case for our analysis) as:</a:t>
            </a:r>
          </a:p>
        </p:txBody>
      </p:sp>
      <p:sp>
        <p:nvSpPr>
          <p:cNvPr id="59401" name="Date Placeholder 3"/>
          <p:cNvSpPr txBox="1">
            <a:spLocks noGrp="1"/>
          </p:cNvSpPr>
          <p:nvPr/>
        </p:nvSpPr>
        <p:spPr bwMode="auto">
          <a:xfrm>
            <a:off x="609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9402" name="Slide Number Placeholder 5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6F7753-6C9A-4F4C-997A-AAC8CF8B2953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6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94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1474788" y="3649663"/>
          <a:ext cx="6091237" cy="2300287"/>
        </p:xfrm>
        <a:graphic>
          <a:graphicData uri="http://schemas.openxmlformats.org/presentationml/2006/ole">
            <p:oleObj spid="_x0000_s59398" name="Equation" r:id="rId4" imgW="1943100" imgH="736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15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151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11163" y="1322388"/>
            <a:ext cx="8229600" cy="5094287"/>
          </a:xfrm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where </a:t>
            </a:r>
            <a:r>
              <a:rPr lang="en-US" sz="2800" i="1" dirty="0" smtClean="0"/>
              <a:t>N</a:t>
            </a:r>
            <a:r>
              <a:rPr lang="en-US" sz="2800" dirty="0" smtClean="0"/>
              <a:t> is the number of observations,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i="1" dirty="0" smtClean="0"/>
              <a:t>Y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 is the dependent variable (accidents per 100-million vehicle miles traveled),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i="1" dirty="0" smtClean="0"/>
              <a:t>X</a:t>
            </a:r>
            <a:r>
              <a:rPr lang="en-US" sz="2800" i="1" baseline="-25000" dirty="0" smtClean="0"/>
              <a:t>i</a:t>
            </a:r>
            <a:r>
              <a:rPr lang="en-US" sz="2800" dirty="0" smtClean="0"/>
              <a:t> is a vector of independent variables (traffic and roadway segment characteristics),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i="1" dirty="0" smtClean="0"/>
              <a:t>β</a:t>
            </a:r>
            <a:r>
              <a:rPr lang="en-US" sz="2800" dirty="0" smtClean="0"/>
              <a:t> is a vector of estimable parameters, and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i="1" dirty="0" err="1" smtClean="0"/>
              <a:t>ε</a:t>
            </a:r>
            <a:r>
              <a:rPr lang="en-US" sz="2800" i="1" baseline="-25000" dirty="0" err="1" smtClean="0"/>
              <a:t>i</a:t>
            </a:r>
            <a:r>
              <a:rPr lang="en-US" sz="2800" dirty="0" smtClean="0"/>
              <a:t> is a normally and independently distributed error term with zero mean and constant variance </a:t>
            </a:r>
            <a:r>
              <a:rPr lang="en-US" sz="2800" i="1" dirty="0" smtClean="0"/>
              <a:t>σ</a:t>
            </a:r>
            <a:r>
              <a:rPr lang="en-US" sz="2800" i="1" baseline="-25000" dirty="0" smtClean="0"/>
              <a:t>2</a:t>
            </a:r>
            <a:r>
              <a:rPr lang="en-US" sz="28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It is assumed that there is an implicit, stochastic index (latent variable) equal to      which is observed only when positive. </a:t>
            </a:r>
          </a:p>
        </p:txBody>
      </p:sp>
      <p:sp>
        <p:nvSpPr>
          <p:cNvPr id="21517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lIns="92075" tIns="46038" rIns="92075" bIns="46038"/>
          <a:lstStyle/>
          <a:p>
            <a:pPr algn="l" eaLnBrk="1" hangingPunct="1"/>
            <a:r>
              <a:rPr lang="en-US" b="1" smtClean="0"/>
              <a:t>   Where:</a:t>
            </a:r>
            <a:endParaRPr lang="en-US" sz="3600" b="1" i="1" smtClean="0"/>
          </a:p>
        </p:txBody>
      </p:sp>
      <p:sp>
        <p:nvSpPr>
          <p:cNvPr id="21518" name="Slide Number Placeholder 5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9A26912-071A-452C-A1FA-72DA51CDCAD7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7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151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5362575" y="4778375"/>
          <a:ext cx="433388" cy="533400"/>
        </p:xfrm>
        <a:graphic>
          <a:graphicData uri="http://schemas.openxmlformats.org/presentationml/2006/ole">
            <p:oleObj spid="_x0000_s21513" name="Equation" r:id="rId4" imgW="190417" imgH="241195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3564" name="Rectangle 4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sz="4000" b="1" smtClean="0"/>
              <a:t>Tobit Model is estimated by maximum likelihood estimation</a:t>
            </a:r>
          </a:p>
        </p:txBody>
      </p:sp>
      <p:sp>
        <p:nvSpPr>
          <p:cNvPr id="235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With likelihood function:</a:t>
            </a:r>
          </a:p>
        </p:txBody>
      </p:sp>
      <p:sp>
        <p:nvSpPr>
          <p:cNvPr id="23566" name="Slide Number Placeholder 5"/>
          <p:cNvSpPr txBox="1">
            <a:spLocks/>
          </p:cNvSpPr>
          <p:nvPr/>
        </p:nvSpPr>
        <p:spPr bwMode="auto">
          <a:xfrm>
            <a:off x="6705600" y="65087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09543B4-6FFC-4F52-8F60-F5D7B14D71BA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/>
              <a:t>8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56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727075" y="2914650"/>
          <a:ext cx="7494588" cy="903288"/>
        </p:xfrm>
        <a:graphic>
          <a:graphicData uri="http://schemas.openxmlformats.org/presentationml/2006/ole">
            <p:oleObj spid="_x0000_s23561" name="Equation" r:id="rId4" imgW="2921000" imgH="3556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b="1" smtClean="0"/>
              <a:t>Empirical setting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3175"/>
            <a:ext cx="8129588" cy="5365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337 segments (Indiana Interstates)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Individual characteristics of each section aggregated into segment-level observations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Five-year accident data (January 1995 to December 1999)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Segment-defining information included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shoulder characteristics (inside and outside shoulder presence and width and rumble strips),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pavement characteristics (pavement type),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median characteristics (median width, type, condition, barrier presence and location),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number of lanes,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and speed limit.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945</Words>
  <Application>Microsoft Office PowerPoint</Application>
  <PresentationFormat>On-screen Show (4:3)</PresentationFormat>
  <Paragraphs>163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Tobit Analysis of Vehicle Accident Rates on Interstate Highways  </vt:lpstr>
      <vt:lpstr>Accident Frequency Modeling</vt:lpstr>
      <vt:lpstr>Consider a different approach:</vt:lpstr>
      <vt:lpstr>Problems with an accident rate approach:</vt:lpstr>
      <vt:lpstr>Censored data</vt:lpstr>
      <vt:lpstr>Tobit model  (James Tobin, 1958) (1981 Nobel Laureate)</vt:lpstr>
      <vt:lpstr>   Where:</vt:lpstr>
      <vt:lpstr>Tobit Model is estimated by maximum likelihood estimation</vt:lpstr>
      <vt:lpstr>Empirical setting</vt:lpstr>
      <vt:lpstr>Dependent variable:</vt:lpstr>
      <vt:lpstr>Findings</vt:lpstr>
      <vt:lpstr>Pavement Characteristics:</vt:lpstr>
      <vt:lpstr>Geometric Characteristics:</vt:lpstr>
      <vt:lpstr>Geometric Characteristics (cont.):</vt:lpstr>
      <vt:lpstr>Traffic Characteristics:</vt:lpstr>
      <vt:lpstr>Summary</vt:lpstr>
    </vt:vector>
  </TitlesOfParts>
  <Company>ASU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Ida van Schalkwyk</dc:creator>
  <cp:lastModifiedBy>flm</cp:lastModifiedBy>
  <cp:revision>85</cp:revision>
  <dcterms:created xsi:type="dcterms:W3CDTF">2008-01-10T02:47:10Z</dcterms:created>
  <dcterms:modified xsi:type="dcterms:W3CDTF">2009-04-15T13:28:34Z</dcterms:modified>
</cp:coreProperties>
</file>